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0" r:id="rId4"/>
    <p:sldId id="264" r:id="rId5"/>
    <p:sldId id="265" r:id="rId6"/>
    <p:sldId id="262" r:id="rId7"/>
    <p:sldId id="256" r:id="rId8"/>
    <p:sldId id="263" r:id="rId9"/>
    <p:sldId id="261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7560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637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471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775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176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989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221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016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611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277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960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BACE0-6284-4486-90A0-B7CBD67E3A42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9F32B-4727-4BE0-AAF0-2E56ADF12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611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7.png"/><Relationship Id="rId5" Type="http://schemas.microsoft.com/office/2007/relationships/media" Target="../media/media4.mp4"/><Relationship Id="rId10" Type="http://schemas.openxmlformats.org/officeDocument/2006/relationships/image" Target="../media/image6.tmp"/><Relationship Id="rId4" Type="http://schemas.openxmlformats.org/officeDocument/2006/relationships/audio" Target="../media/media3.m4a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4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18" Type="http://schemas.microsoft.com/office/2007/relationships/hdphoto" Target="../media/hdphoto5.wdp"/><Relationship Id="rId3" Type="http://schemas.openxmlformats.org/officeDocument/2006/relationships/audio" Target="../media/media7.m4a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" Type="http://schemas.microsoft.com/office/2007/relationships/media" Target="../media/media7.m4a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0.png"/><Relationship Id="rId5" Type="http://schemas.openxmlformats.org/officeDocument/2006/relationships/audio" Target="../media/media8.m4a"/><Relationship Id="rId15" Type="http://schemas.openxmlformats.org/officeDocument/2006/relationships/image" Target="../media/image12.png"/><Relationship Id="rId23" Type="http://schemas.microsoft.com/office/2007/relationships/hdphoto" Target="../media/hdphoto7.wdp"/><Relationship Id="rId10" Type="http://schemas.microsoft.com/office/2007/relationships/hdphoto" Target="../media/hdphoto1.wdp"/><Relationship Id="rId19" Type="http://schemas.openxmlformats.org/officeDocument/2006/relationships/image" Target="../media/image14.png"/><Relationship Id="rId4" Type="http://schemas.microsoft.com/office/2007/relationships/media" Target="../media/media8.m4a"/><Relationship Id="rId9" Type="http://schemas.openxmlformats.org/officeDocument/2006/relationships/image" Target="../media/image9.png"/><Relationship Id="rId14" Type="http://schemas.microsoft.com/office/2007/relationships/hdphoto" Target="../media/hdphoto3.wdp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media9.m4a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Relationship Id="rId14" Type="http://schemas.openxmlformats.org/officeDocument/2006/relationships/image" Target="../media/image25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0.m4a"/><Relationship Id="rId7" Type="http://schemas.openxmlformats.org/officeDocument/2006/relationships/image" Target="../media/image26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p4"/><Relationship Id="rId13" Type="http://schemas.openxmlformats.org/officeDocument/2006/relationships/image" Target="../media/image7.png"/><Relationship Id="rId3" Type="http://schemas.microsoft.com/office/2007/relationships/media" Target="../media/media12.m4a"/><Relationship Id="rId7" Type="http://schemas.microsoft.com/office/2007/relationships/media" Target="../media/media14.mp4"/><Relationship Id="rId12" Type="http://schemas.openxmlformats.org/officeDocument/2006/relationships/image" Target="../media/image31.tm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2.png"/><Relationship Id="rId5" Type="http://schemas.microsoft.com/office/2007/relationships/media" Target="../media/media13.m4a"/><Relationship Id="rId10" Type="http://schemas.openxmlformats.org/officeDocument/2006/relationships/image" Target="../media/image1.png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785" y="738298"/>
            <a:ext cx="609600" cy="6096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052" name="Picture 4" descr="Črka I Gif Animacij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85" y="502238"/>
            <a:ext cx="4538345" cy="48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etter A Dancing GIF - LetterA Dancing - Discover &amp; Share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95" y="738298"/>
            <a:ext cx="5111078" cy="480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1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555789"/>
            <a:ext cx="609600" cy="60960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1442191"/>
            <a:ext cx="609600" cy="6096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48" y="1061581"/>
            <a:ext cx="3112209" cy="4403669"/>
          </a:xfrm>
          <a:prstGeom prst="rect">
            <a:avLst/>
          </a:prstGeom>
        </p:spPr>
      </p:pic>
      <p:pic>
        <p:nvPicPr>
          <p:cNvPr id="8" name="zoom_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42861" y="2656182"/>
            <a:ext cx="4825139" cy="2809068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5202602" y="1183384"/>
            <a:ext cx="6105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/>
              <a:t>POIŠČI ČRKO I.</a:t>
            </a:r>
          </a:p>
          <a:p>
            <a:r>
              <a:rPr lang="sl-SI" sz="3600" dirty="0" smtClean="0">
                <a:solidFill>
                  <a:schemeClr val="accent4">
                    <a:lumMod val="75000"/>
                  </a:schemeClr>
                </a:solidFill>
              </a:rPr>
              <a:t>IVO</a:t>
            </a:r>
            <a:r>
              <a:rPr lang="sl-SI" sz="3600" dirty="0" smtClean="0"/>
              <a:t>   </a:t>
            </a:r>
            <a:r>
              <a:rPr lang="sl-SI" sz="3600" dirty="0" smtClean="0">
                <a:solidFill>
                  <a:srgbClr val="FF0000"/>
                </a:solidFill>
              </a:rPr>
              <a:t>KONJIČEK</a:t>
            </a:r>
            <a:r>
              <a:rPr lang="sl-SI" sz="3600" dirty="0" smtClean="0"/>
              <a:t>     </a:t>
            </a:r>
            <a:r>
              <a:rPr lang="sl-SI" sz="3600" dirty="0" smtClean="0">
                <a:solidFill>
                  <a:schemeClr val="accent6">
                    <a:lumMod val="75000"/>
                  </a:schemeClr>
                </a:solidFill>
              </a:rPr>
              <a:t>KOČIJA</a:t>
            </a:r>
            <a:r>
              <a:rPr lang="sl-SI" sz="3600" dirty="0" smtClean="0"/>
              <a:t>    </a:t>
            </a:r>
            <a:r>
              <a:rPr lang="sl-SI" sz="3600" dirty="0" smtClean="0">
                <a:solidFill>
                  <a:schemeClr val="accent5">
                    <a:lumMod val="75000"/>
                  </a:schemeClr>
                </a:solidFill>
              </a:rPr>
              <a:t>BIČ</a:t>
            </a:r>
            <a:endParaRPr lang="sl-SI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8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13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718" y="379790"/>
            <a:ext cx="609600" cy="6096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1" name="videoplayback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3165" y="989390"/>
            <a:ext cx="8265668" cy="4383383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5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4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3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329018"/>
            <a:ext cx="609600" cy="6096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F52ABA0-174C-47B9-BBE9-75391FE9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MODNA REVIJA ČRKE A</a:t>
            </a:r>
          </a:p>
        </p:txBody>
      </p:sp>
      <p:pic>
        <p:nvPicPr>
          <p:cNvPr id="4" name="Picture 2" descr="letter a clipart - Clip Art Library">
            <a:extLst>
              <a:ext uri="{FF2B5EF4-FFF2-40B4-BE49-F238E27FC236}">
                <a16:creationId xmlns:a16="http://schemas.microsoft.com/office/drawing/2014/main" id="{6A2B90A7-95B0-47DE-B003-80B70F33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97" b="94828" l="10000" r="90000">
                        <a14:foregroundMark x1="38333" y1="10345" x2="56667" y2="9483"/>
                        <a14:foregroundMark x1="56667" y1="9483" x2="38000" y2="6897"/>
                        <a14:foregroundMark x1="38000" y1="6897" x2="57667" y2="12931"/>
                        <a14:foregroundMark x1="57667" y1="12931" x2="57333" y2="6897"/>
                        <a14:foregroundMark x1="76099" y1="94167" x2="85327" y2="94727"/>
                        <a14:foregroundMark x1="85052" y1="94332" x2="77158" y2="92321"/>
                        <a14:foregroundMark x1="67026" y1="89224" x2="81484" y2="89224"/>
                        <a14:foregroundMark x1="81627" y1="89429" x2="76800" y2="92085"/>
                        <a14:foregroundMark x1="53448" y1="97683" x2="52344" y2="97669"/>
                        <a14:foregroundMark x1="25140" y1="94631" x2="15000" y2="90517"/>
                        <a14:foregroundMark x1="15000" y1="90517" x2="24161" y2="92935"/>
                        <a14:backgroundMark x1="35000" y1="98276" x2="54333" y2="93103"/>
                        <a14:backgroundMark x1="28000" y1="96552" x2="32333" y2="96983"/>
                        <a14:backgroundMark x1="37333" y1="92672" x2="26000" y2="96121"/>
                        <a14:backgroundMark x1="55333" y1="94397" x2="73000" y2="99569"/>
                        <a14:backgroundMark x1="87333" y1="94828" x2="86000" y2="95690"/>
                        <a14:backgroundMark x1="52667" y1="96552" x2="52667" y2="9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51" y="1364112"/>
            <a:ext cx="2418402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phabets Clipart - letter-A-2-cartoon-alphabet-clipart - Classroom Clipart">
            <a:extLst>
              <a:ext uri="{FF2B5EF4-FFF2-40B4-BE49-F238E27FC236}">
                <a16:creationId xmlns:a16="http://schemas.microsoft.com/office/drawing/2014/main" id="{F5783D2B-BE67-4B32-B86F-ABB09426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3" b="90000" l="2915" r="96637">
                        <a14:foregroundMark x1="3139" y1="25455" x2="17489" y2="38182"/>
                        <a14:foregroundMark x1="35874" y1="8727" x2="42377" y2="20909"/>
                        <a14:foregroundMark x1="59417" y1="8364" x2="57175" y2="22182"/>
                        <a14:foregroundMark x1="55605" y1="10182" x2="58072" y2="22909"/>
                        <a14:foregroundMark x1="60762" y1="8727" x2="59417" y2="17455"/>
                        <a14:foregroundMark x1="91928" y1="11091" x2="91928" y2="14000"/>
                        <a14:foregroundMark x1="92825" y1="13273" x2="80493" y2="30545"/>
                        <a14:foregroundMark x1="80493" y1="30545" x2="71749" y2="32000"/>
                        <a14:foregroundMark x1="83408" y1="14364" x2="94395" y2="18364"/>
                        <a14:foregroundMark x1="93946" y1="13636" x2="84978" y2="26727"/>
                        <a14:foregroundMark x1="94843" y1="11818" x2="96637" y2="13636"/>
                        <a14:foregroundMark x1="35874" y1="5273" x2="38565" y2="7091"/>
                        <a14:foregroundMark x1="57623" y1="7636" x2="57175" y2="18364"/>
                        <a14:foregroundMark x1="15022" y1="25636" x2="15471" y2="31636"/>
                        <a14:foregroundMark x1="43946" y1="69273" x2="47982" y2="80364"/>
                        <a14:foregroundMark x1="54709" y1="65818" x2="49103" y2="7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92" y="3507237"/>
            <a:ext cx="2078816" cy="2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Letter A Clipart , Free Transparent Clipart - ClipartKey">
            <a:extLst>
              <a:ext uri="{FF2B5EF4-FFF2-40B4-BE49-F238E27FC236}">
                <a16:creationId xmlns:a16="http://schemas.microsoft.com/office/drawing/2014/main" id="{091C0121-635E-4057-A351-69FAB61B0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661" b="90000" l="10000" r="90000">
                        <a14:foregroundMark x1="78778" y1="74643" x2="89333" y2="83125"/>
                        <a14:foregroundMark x1="48444" y1="10893" x2="61333" y2="14196"/>
                        <a14:foregroundMark x1="61778" y1="12679" x2="48889" y2="8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80" y="3429000"/>
            <a:ext cx="2078816" cy="258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lower font. Letter A made from natural flowers. Composition of beautiful  orchids. Text in the form of tropical plants Stock Photo - Alamy">
            <a:extLst>
              <a:ext uri="{FF2B5EF4-FFF2-40B4-BE49-F238E27FC236}">
                <a16:creationId xmlns:a16="http://schemas.microsoft.com/office/drawing/2014/main" id="{4B0EB442-4813-490A-8B1E-B1B382C90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93" b="80037" l="22675" r="91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4" b="11070"/>
          <a:stretch/>
        </p:blipFill>
        <p:spPr bwMode="auto">
          <a:xfrm>
            <a:off x="4135196" y="1315137"/>
            <a:ext cx="1934422" cy="224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42 Letter A Clipart Pictures Illustrations, Royalty-Free Vector Graphics &amp; Clip  Art - iStock">
            <a:extLst>
              <a:ext uri="{FF2B5EF4-FFF2-40B4-BE49-F238E27FC236}">
                <a16:creationId xmlns:a16="http://schemas.microsoft.com/office/drawing/2014/main" id="{97C1C155-61E5-4A0A-BDCF-5A30A19D7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29" y="1444403"/>
            <a:ext cx="2309119" cy="23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A, capital, letter, text, type, typography, uppercase icon - Download on  Iconfinder">
            <a:extLst>
              <a:ext uri="{FF2B5EF4-FFF2-40B4-BE49-F238E27FC236}">
                <a16:creationId xmlns:a16="http://schemas.microsoft.com/office/drawing/2014/main" id="{D4D40406-19D2-49AA-8FA9-1ECE89615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36" y="3556210"/>
            <a:ext cx="2309119" cy="23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vector clip art online, royalty free &amp; public domain | Clip art, Lettering,  Lettering alphabet">
            <a:extLst>
              <a:ext uri="{FF2B5EF4-FFF2-40B4-BE49-F238E27FC236}">
                <a16:creationId xmlns:a16="http://schemas.microsoft.com/office/drawing/2014/main" id="{BED3BE65-B9FA-4CE0-8EA0-337BDB6B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97" y="1661041"/>
            <a:ext cx="1467176" cy="18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Letter A In Strawberry Style With Green Leaves Royalty Free Cliparts,  Vectors, And Stock Illustration. Image 28826668.">
            <a:extLst>
              <a:ext uri="{FF2B5EF4-FFF2-40B4-BE49-F238E27FC236}">
                <a16:creationId xmlns:a16="http://schemas.microsoft.com/office/drawing/2014/main" id="{756772C2-701E-426A-80F4-5B0290B9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368" y="3428988"/>
            <a:ext cx="2350609" cy="2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90AAEB19-3124-4853-A300-3B6651911DA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934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569">
        <p159:morph option="byObject"/>
      </p:transition>
    </mc:Choice>
    <mc:Fallback xmlns="">
      <p:transition spd="slow" advTm="31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73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973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873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773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673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73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473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373"/>
                            </p:stCondLst>
                            <p:childTnLst>
                              <p:par>
                                <p:cTn id="4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9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0" y="187376"/>
            <a:ext cx="609600" cy="609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197" y="-231966"/>
            <a:ext cx="12656393" cy="732193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6B21BEA-4440-4635-92A0-3183FFA8E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10" y="411160"/>
            <a:ext cx="10515600" cy="1325563"/>
          </a:xfrm>
        </p:spPr>
        <p:txBody>
          <a:bodyPr/>
          <a:lstStyle/>
          <a:p>
            <a:pPr algn="ctr"/>
            <a:r>
              <a:rPr lang="sl-SI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V BESEDAH POIŠČI ČRKO A</a:t>
            </a:r>
          </a:p>
        </p:txBody>
      </p:sp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CC7CA40F-FA18-4467-8A29-0998FCB51A78}"/>
              </a:ext>
            </a:extLst>
          </p:cNvPr>
          <p:cNvSpPr/>
          <p:nvPr/>
        </p:nvSpPr>
        <p:spPr>
          <a:xfrm>
            <a:off x="899104" y="1490517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ZVEZDA</a:t>
            </a:r>
          </a:p>
        </p:txBody>
      </p:sp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07BEBF17-6996-4FCB-8DB6-B21AAC937F91}"/>
              </a:ext>
            </a:extLst>
          </p:cNvPr>
          <p:cNvSpPr/>
          <p:nvPr/>
        </p:nvSpPr>
        <p:spPr>
          <a:xfrm>
            <a:off x="3517845" y="1490517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ŽARNICA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345E4BAD-3246-4BAB-9CE0-0F27B6060912}"/>
              </a:ext>
            </a:extLst>
          </p:cNvPr>
          <p:cNvSpPr/>
          <p:nvPr/>
        </p:nvSpPr>
        <p:spPr>
          <a:xfrm>
            <a:off x="6095999" y="1490517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AVTO</a:t>
            </a:r>
          </a:p>
        </p:txBody>
      </p:sp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1ADAC0BF-5BDA-4187-96DF-FAADC79EE341}"/>
              </a:ext>
            </a:extLst>
          </p:cNvPr>
          <p:cNvSpPr/>
          <p:nvPr/>
        </p:nvSpPr>
        <p:spPr>
          <a:xfrm>
            <a:off x="8714740" y="1490517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GUMB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5FC39AAA-F5B9-4D0F-9D67-3F87102C15AB}"/>
              </a:ext>
            </a:extLst>
          </p:cNvPr>
          <p:cNvSpPr/>
          <p:nvPr/>
        </p:nvSpPr>
        <p:spPr>
          <a:xfrm>
            <a:off x="913840" y="3663676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PALČEK</a:t>
            </a:r>
          </a:p>
        </p:txBody>
      </p:sp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id="{0C046B27-49B2-402C-9F71-5476B022CE06}"/>
              </a:ext>
            </a:extLst>
          </p:cNvPr>
          <p:cNvSpPr/>
          <p:nvPr/>
        </p:nvSpPr>
        <p:spPr>
          <a:xfrm>
            <a:off x="3474990" y="3651058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ŠKATLA</a:t>
            </a:r>
          </a:p>
        </p:txBody>
      </p:sp>
      <p:sp>
        <p:nvSpPr>
          <p:cNvPr id="14" name="Pravokotnik: zaokroženi vogali 13">
            <a:extLst>
              <a:ext uri="{FF2B5EF4-FFF2-40B4-BE49-F238E27FC236}">
                <a16:creationId xmlns:a16="http://schemas.microsoft.com/office/drawing/2014/main" id="{301C2463-03AD-4F00-A6D5-7931BACFC463}"/>
              </a:ext>
            </a:extLst>
          </p:cNvPr>
          <p:cNvSpPr/>
          <p:nvPr/>
        </p:nvSpPr>
        <p:spPr>
          <a:xfrm>
            <a:off x="6075127" y="3663676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LUČ</a:t>
            </a:r>
          </a:p>
        </p:txBody>
      </p:sp>
      <p:sp>
        <p:nvSpPr>
          <p:cNvPr id="15" name="Pravokotnik: zaokroženi vogali 14">
            <a:extLst>
              <a:ext uri="{FF2B5EF4-FFF2-40B4-BE49-F238E27FC236}">
                <a16:creationId xmlns:a16="http://schemas.microsoft.com/office/drawing/2014/main" id="{ABC8A397-31EE-4F01-AA1F-38D94C4C1B89}"/>
              </a:ext>
            </a:extLst>
          </p:cNvPr>
          <p:cNvSpPr/>
          <p:nvPr/>
        </p:nvSpPr>
        <p:spPr>
          <a:xfrm>
            <a:off x="8675264" y="3663676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ANANAS</a:t>
            </a:r>
          </a:p>
        </p:txBody>
      </p:sp>
      <p:pic>
        <p:nvPicPr>
          <p:cNvPr id="10" name="Slika 9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20" y="1529316"/>
            <a:ext cx="519185" cy="485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Slika 18" descr="Obrezovanje zaslona 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11" y="1490517"/>
            <a:ext cx="411804" cy="562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Slika 19" descr="Obrezovanje zaslona 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8" y="1580464"/>
            <a:ext cx="744028" cy="380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Slika 44" descr="Obrezovanje zaslona 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449" y="1516229"/>
            <a:ext cx="630328" cy="572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Slika 45" descr="Obrezovanje zaslona 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48" y="3314028"/>
            <a:ext cx="399728" cy="862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Slika 46" descr="Obrezovanje zaslona 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91" y="3582778"/>
            <a:ext cx="705426" cy="594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Slika 47" descr="Obrezovanje zaslona 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17" y="3651059"/>
            <a:ext cx="377730" cy="525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Slika 48" descr="Obrezovanje zaslona 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449" y="3495250"/>
            <a:ext cx="502961" cy="76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793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016">
        <p159:morph option="byObject"/>
      </p:transition>
    </mc:Choice>
    <mc:Fallback xmlns="">
      <p:transition spd="slow" advTm="3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3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33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3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33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3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33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33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33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04" y="451348"/>
            <a:ext cx="609600" cy="609600"/>
          </a:xfrm>
          <a:prstGeom prst="rect">
            <a:avLst/>
          </a:prstGeom>
        </p:spPr>
      </p:pic>
      <p:pic>
        <p:nvPicPr>
          <p:cNvPr id="45" name="Slika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197" y="-231966"/>
            <a:ext cx="12656393" cy="732193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6B21BEA-4440-4635-92A0-3183FFA8E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10" y="411160"/>
            <a:ext cx="10515600" cy="1325563"/>
          </a:xfrm>
        </p:spPr>
        <p:txBody>
          <a:bodyPr/>
          <a:lstStyle/>
          <a:p>
            <a:pPr algn="ctr"/>
            <a:r>
              <a:rPr lang="sl-SI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V BESEDAH POIŠČI ČRKO A</a:t>
            </a:r>
          </a:p>
        </p:txBody>
      </p:sp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CC7CA40F-FA18-4467-8A29-0998FCB51A78}"/>
              </a:ext>
            </a:extLst>
          </p:cNvPr>
          <p:cNvSpPr/>
          <p:nvPr/>
        </p:nvSpPr>
        <p:spPr>
          <a:xfrm>
            <a:off x="899104" y="1490517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ZVEZDA</a:t>
            </a:r>
          </a:p>
        </p:txBody>
      </p:sp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07BEBF17-6996-4FCB-8DB6-B21AAC937F91}"/>
              </a:ext>
            </a:extLst>
          </p:cNvPr>
          <p:cNvSpPr/>
          <p:nvPr/>
        </p:nvSpPr>
        <p:spPr>
          <a:xfrm>
            <a:off x="3517845" y="1490517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ŽARNICA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345E4BAD-3246-4BAB-9CE0-0F27B6060912}"/>
              </a:ext>
            </a:extLst>
          </p:cNvPr>
          <p:cNvSpPr/>
          <p:nvPr/>
        </p:nvSpPr>
        <p:spPr>
          <a:xfrm>
            <a:off x="6095999" y="1490517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AVTO</a:t>
            </a:r>
          </a:p>
        </p:txBody>
      </p:sp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1ADAC0BF-5BDA-4187-96DF-FAADC79EE341}"/>
              </a:ext>
            </a:extLst>
          </p:cNvPr>
          <p:cNvSpPr/>
          <p:nvPr/>
        </p:nvSpPr>
        <p:spPr>
          <a:xfrm>
            <a:off x="8714740" y="1490517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GUMB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5FC39AAA-F5B9-4D0F-9D67-3F87102C15AB}"/>
              </a:ext>
            </a:extLst>
          </p:cNvPr>
          <p:cNvSpPr/>
          <p:nvPr/>
        </p:nvSpPr>
        <p:spPr>
          <a:xfrm>
            <a:off x="913840" y="3663676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PALČEK</a:t>
            </a:r>
          </a:p>
        </p:txBody>
      </p:sp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id="{0C046B27-49B2-402C-9F71-5476B022CE06}"/>
              </a:ext>
            </a:extLst>
          </p:cNvPr>
          <p:cNvSpPr/>
          <p:nvPr/>
        </p:nvSpPr>
        <p:spPr>
          <a:xfrm>
            <a:off x="3474990" y="3651058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ŠKATLA</a:t>
            </a:r>
          </a:p>
        </p:txBody>
      </p:sp>
      <p:sp>
        <p:nvSpPr>
          <p:cNvPr id="14" name="Pravokotnik: zaokroženi vogali 13">
            <a:extLst>
              <a:ext uri="{FF2B5EF4-FFF2-40B4-BE49-F238E27FC236}">
                <a16:creationId xmlns:a16="http://schemas.microsoft.com/office/drawing/2014/main" id="{301C2463-03AD-4F00-A6D5-7931BACFC463}"/>
              </a:ext>
            </a:extLst>
          </p:cNvPr>
          <p:cNvSpPr/>
          <p:nvPr/>
        </p:nvSpPr>
        <p:spPr>
          <a:xfrm>
            <a:off x="6075127" y="3663676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LUČ</a:t>
            </a:r>
          </a:p>
        </p:txBody>
      </p:sp>
      <p:sp>
        <p:nvSpPr>
          <p:cNvPr id="15" name="Pravokotnik: zaokroženi vogali 14">
            <a:extLst>
              <a:ext uri="{FF2B5EF4-FFF2-40B4-BE49-F238E27FC236}">
                <a16:creationId xmlns:a16="http://schemas.microsoft.com/office/drawing/2014/main" id="{ABC8A397-31EE-4F01-AA1F-38D94C4C1B89}"/>
              </a:ext>
            </a:extLst>
          </p:cNvPr>
          <p:cNvSpPr/>
          <p:nvPr/>
        </p:nvSpPr>
        <p:spPr>
          <a:xfrm>
            <a:off x="8675264" y="3663676"/>
            <a:ext cx="2485746" cy="160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ANANAS</a:t>
            </a:r>
          </a:p>
        </p:txBody>
      </p:sp>
      <p:cxnSp>
        <p:nvCxnSpPr>
          <p:cNvPr id="11" name="Raven povezovalnik 10"/>
          <p:cNvCxnSpPr/>
          <p:nvPr/>
        </p:nvCxnSpPr>
        <p:spPr>
          <a:xfrm>
            <a:off x="1286359" y="3389172"/>
            <a:ext cx="189079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a 11"/>
          <p:cNvSpPr/>
          <p:nvPr/>
        </p:nvSpPr>
        <p:spPr>
          <a:xfrm>
            <a:off x="2913682" y="3243116"/>
            <a:ext cx="263471" cy="2921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274532" y="3237420"/>
            <a:ext cx="2128679" cy="379764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8789" y="3350224"/>
            <a:ext cx="1938696" cy="7925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9523" y="5464882"/>
            <a:ext cx="1938696" cy="79255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3977" y="5375982"/>
            <a:ext cx="2236841" cy="466450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840678" y="5291098"/>
            <a:ext cx="2046807" cy="426822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676" y="3217578"/>
            <a:ext cx="2011440" cy="419447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2408" y="5569579"/>
            <a:ext cx="1938696" cy="79255"/>
          </a:xfrm>
          <a:prstGeom prst="rect">
            <a:avLst/>
          </a:prstGeom>
        </p:spPr>
      </p:pic>
      <p:sp>
        <p:nvSpPr>
          <p:cNvPr id="25" name="Elipsa 24"/>
          <p:cNvSpPr/>
          <p:nvPr/>
        </p:nvSpPr>
        <p:spPr>
          <a:xfrm>
            <a:off x="2696707" y="2075913"/>
            <a:ext cx="364209" cy="526942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/>
          <p:cNvSpPr/>
          <p:nvPr/>
        </p:nvSpPr>
        <p:spPr>
          <a:xfrm>
            <a:off x="4001450" y="2047770"/>
            <a:ext cx="364209" cy="526942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7" name="Slika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5945" y="2025986"/>
            <a:ext cx="402371" cy="560881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7416" y="2058943"/>
            <a:ext cx="402371" cy="560881"/>
          </a:xfrm>
          <a:prstGeom prst="rect">
            <a:avLst/>
          </a:prstGeom>
        </p:spPr>
      </p:pic>
      <p:sp>
        <p:nvSpPr>
          <p:cNvPr id="29" name="Elipsa 28"/>
          <p:cNvSpPr/>
          <p:nvPr/>
        </p:nvSpPr>
        <p:spPr>
          <a:xfrm>
            <a:off x="2015546" y="5472333"/>
            <a:ext cx="282333" cy="23397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Elipsa 29"/>
          <p:cNvSpPr/>
          <p:nvPr/>
        </p:nvSpPr>
        <p:spPr>
          <a:xfrm>
            <a:off x="1567380" y="4211322"/>
            <a:ext cx="364209" cy="526942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Elipsa 30"/>
          <p:cNvSpPr/>
          <p:nvPr/>
        </p:nvSpPr>
        <p:spPr>
          <a:xfrm>
            <a:off x="4406284" y="4218800"/>
            <a:ext cx="364209" cy="526942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Elipsa 31"/>
          <p:cNvSpPr/>
          <p:nvPr/>
        </p:nvSpPr>
        <p:spPr>
          <a:xfrm>
            <a:off x="5180265" y="4186124"/>
            <a:ext cx="364209" cy="526942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Elipsa 32"/>
          <p:cNvSpPr/>
          <p:nvPr/>
        </p:nvSpPr>
        <p:spPr>
          <a:xfrm>
            <a:off x="8948789" y="4218997"/>
            <a:ext cx="364209" cy="526942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Elipsa 33"/>
          <p:cNvSpPr/>
          <p:nvPr/>
        </p:nvSpPr>
        <p:spPr>
          <a:xfrm>
            <a:off x="9605270" y="4211322"/>
            <a:ext cx="364209" cy="526942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Elipsa 34"/>
          <p:cNvSpPr/>
          <p:nvPr/>
        </p:nvSpPr>
        <p:spPr>
          <a:xfrm>
            <a:off x="10304393" y="4211322"/>
            <a:ext cx="364209" cy="526942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73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016">
        <p159:morph option="byObject"/>
      </p:transition>
    </mc:Choice>
    <mc:Fallback xmlns="">
      <p:transition spd="slow" advTm="3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9160" y="207963"/>
            <a:ext cx="609600" cy="609600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9160" y="817563"/>
            <a:ext cx="609600" cy="60960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9160" y="1462034"/>
            <a:ext cx="609600" cy="6096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3089" y="-594"/>
            <a:ext cx="12193057" cy="6858594"/>
          </a:xfrm>
          <a:prstGeom prst="rect">
            <a:avLst/>
          </a:prstGeom>
        </p:spPr>
      </p:pic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94" y="915598"/>
            <a:ext cx="3249700" cy="4699834"/>
          </a:xfrm>
          <a:prstGeom prst="rect">
            <a:avLst/>
          </a:prstGeom>
        </p:spPr>
      </p:pic>
      <p:pic>
        <p:nvPicPr>
          <p:cNvPr id="9" name="zoom_0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72686" y="2644800"/>
            <a:ext cx="4995314" cy="297063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2686" y="915598"/>
            <a:ext cx="2613991" cy="1445485"/>
          </a:xfrm>
          <a:prstGeom prst="rect">
            <a:avLst/>
          </a:prstGeom>
        </p:spPr>
      </p:pic>
      <p:sp>
        <p:nvSpPr>
          <p:cNvPr id="14" name="PoljeZBesedilom 13"/>
          <p:cNvSpPr txBox="1"/>
          <p:nvPr/>
        </p:nvSpPr>
        <p:spPr>
          <a:xfrm>
            <a:off x="8362676" y="2071634"/>
            <a:ext cx="187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ANA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57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83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34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800" y="607864"/>
            <a:ext cx="609600" cy="609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56BD857-77AB-4CEC-8ED3-E071C1C0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480" y="365125"/>
            <a:ext cx="10515600" cy="1325563"/>
          </a:xfrm>
        </p:spPr>
        <p:txBody>
          <a:bodyPr/>
          <a:lstStyle/>
          <a:p>
            <a:r>
              <a:rPr lang="sl-SI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NA SLIKI POIŠČI </a:t>
            </a:r>
            <a:r>
              <a:rPr lang="sl-SI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BESEDE, </a:t>
            </a:r>
            <a:r>
              <a:rPr lang="sl-SI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KI IMAJO GLAS 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55BC03D-1A8D-4D5F-8A62-E7592F2C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Slika 6" descr="https://scontent.flju1-1.fna.fbcdn.net/v/t1.0-9/126850873_1075127606259850_5047134871717131321_o.jpg?_nc_cat=105&amp;ccb=2&amp;_nc_sid=825194&amp;_nc_ohc=3CTWESwG5I4AX8gh7aW&amp;_nc_ht=scontent.flju1-1.fna&amp;oh=331b0442911d5f8b1898971a0fcfeed3&amp;oe=5FDBB82E">
            <a:extLst>
              <a:ext uri="{FF2B5EF4-FFF2-40B4-BE49-F238E27FC236}">
                <a16:creationId xmlns:a16="http://schemas.microsoft.com/office/drawing/2014/main" id="{02086672-E1C9-4EE4-B212-9B4A9B55EAB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4" y="1347537"/>
            <a:ext cx="7764379" cy="4299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79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252">
        <p159:morph option="byObject"/>
      </p:transition>
    </mc:Choice>
    <mc:Fallback xmlns="">
      <p:transition spd="slow" advTm="20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150" y="894347"/>
            <a:ext cx="609600" cy="6096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Letter A Dancing GIF - LetterA Dancing - Discover &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38" y="498763"/>
            <a:ext cx="5611940" cy="528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lientmoj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3" name="AutoShape 4" descr="Clientmoj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23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.2|1.9|1.8|1.9|1.8|1.8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9|3.4|2.7|2.9|3|2.7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9|3.4|2.7|2.9|3|2.7|2.3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48</Words>
  <Application>Microsoft Office PowerPoint</Application>
  <PresentationFormat>Širokozaslonsko</PresentationFormat>
  <Paragraphs>23</Paragraphs>
  <Slides>9</Slides>
  <Notes>0</Notes>
  <HiddenSlides>0</HiddenSlides>
  <MMClips>16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MODNA REVIJA ČRKE A</vt:lpstr>
      <vt:lpstr>V BESEDAH POIŠČI ČRKO A</vt:lpstr>
      <vt:lpstr>V BESEDAH POIŠČI ČRKO A</vt:lpstr>
      <vt:lpstr>PowerPointova predstavitev</vt:lpstr>
      <vt:lpstr>NA SLIKI POIŠČI BESEDE, KI IMAJO GLAS A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SIO</dc:creator>
  <cp:lastModifiedBy>SIO</cp:lastModifiedBy>
  <cp:revision>23</cp:revision>
  <dcterms:created xsi:type="dcterms:W3CDTF">2021-01-11T14:40:45Z</dcterms:created>
  <dcterms:modified xsi:type="dcterms:W3CDTF">2021-01-12T09:41:58Z</dcterms:modified>
</cp:coreProperties>
</file>